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9"/>
  </p:notesMasterIdLst>
  <p:sldIdLst>
    <p:sldId id="270" r:id="rId5"/>
    <p:sldId id="273" r:id="rId6"/>
    <p:sldId id="285" r:id="rId7"/>
    <p:sldId id="272" r:id="rId8"/>
    <p:sldId id="274" r:id="rId9"/>
    <p:sldId id="275" r:id="rId10"/>
    <p:sldId id="286" r:id="rId11"/>
    <p:sldId id="287" r:id="rId12"/>
    <p:sldId id="288" r:id="rId13"/>
    <p:sldId id="291" r:id="rId14"/>
    <p:sldId id="290" r:id="rId15"/>
    <p:sldId id="292" r:id="rId16"/>
    <p:sldId id="293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Montserrat" panose="00000500000000000000" pitchFamily="2" charset="0"/>
      <p:regular r:id="rId24"/>
      <p:bold r:id="rId25"/>
      <p:italic r:id="rId26"/>
      <p:boldItalic r:id="rId27"/>
    </p:embeddedFont>
    <p:embeddedFont>
      <p:font typeface="Montserrat Medium" panose="00000600000000000000" pitchFamily="2" charset="0"/>
      <p:regular r:id="rId28"/>
      <p:italic r:id="rId29"/>
    </p:embeddedFont>
    <p:embeddedFont>
      <p:font typeface="Montserrat SemiBold" panose="00000700000000000000" pitchFamily="2" charset="0"/>
      <p:bold r:id="rId30"/>
      <p:boldItalic r:id="rId31"/>
    </p:embeddedFont>
  </p:embeddedFont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5">
          <p15:clr>
            <a:srgbClr val="A4A3A4"/>
          </p15:clr>
        </p15:guide>
        <p15:guide id="2" pos="59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945A"/>
    <a:srgbClr val="245C4F"/>
    <a:srgbClr val="A42145"/>
    <a:srgbClr val="DEC9A2"/>
    <a:srgbClr val="404040"/>
    <a:srgbClr val="6E152E"/>
    <a:srgbClr val="691B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0"/>
    <p:restoredTop sz="85378" autoAdjust="0"/>
  </p:normalViewPr>
  <p:slideViewPr>
    <p:cSldViewPr snapToGrid="0" snapToObjects="1">
      <p:cViewPr varScale="1">
        <p:scale>
          <a:sx n="49" d="100"/>
          <a:sy n="49" d="100"/>
        </p:scale>
        <p:origin x="1090" y="38"/>
      </p:cViewPr>
      <p:guideLst>
        <p:guide orient="horz" pos="2445"/>
        <p:guide pos="59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" d="100"/>
        <a:sy n="2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0E016B-CAC3-6B4C-90C0-D7AA6A747DA3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F3107-FFE8-3645-B89F-777090C37BF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98904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F3107-FFE8-3645-B89F-777090C37BF5}" type="slidenum">
              <a:rPr lang="es-MX" smtClean="0"/>
              <a:t>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2749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31901168-FEF9-924E-8853-9232535932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3220" y="1631315"/>
            <a:ext cx="11465560" cy="1325563"/>
          </a:xfrm>
          <a:prstGeom prst="rect">
            <a:avLst/>
          </a:prstGeom>
          <a:noFill/>
        </p:spPr>
        <p:txBody>
          <a:bodyPr/>
          <a:lstStyle>
            <a:lvl1pPr algn="ctr">
              <a:defRPr b="0" i="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  <a:br>
              <a:rPr lang="es-ES" dirty="0"/>
            </a:br>
            <a:r>
              <a:rPr lang="es-ES" dirty="0"/>
              <a:t>LOREM IPSUM</a:t>
            </a:r>
            <a:endParaRPr lang="es-MX" dirty="0"/>
          </a:p>
        </p:txBody>
      </p:sp>
      <p:sp>
        <p:nvSpPr>
          <p:cNvPr id="12" name="Marcador de contenido 2">
            <a:extLst>
              <a:ext uri="{FF2B5EF4-FFF2-40B4-BE49-F238E27FC236}">
                <a16:creationId xmlns:a16="http://schemas.microsoft.com/office/drawing/2014/main" id="{32B3750D-6380-9D46-8C74-61632B62325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3220" y="3270884"/>
            <a:ext cx="11465560" cy="113792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Montserrat SemiBold" panose="00000700000000000000" pitchFamily="2" charset="0"/>
              </a:defRPr>
            </a:lvl1pPr>
          </a:lstStyle>
          <a:p>
            <a:r>
              <a:rPr lang="es-ES" dirty="0"/>
              <a:t>LOREM IPSUM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F7D969CF-33B8-2E42-BA1B-8D19A4FC2066}"/>
              </a:ext>
            </a:extLst>
          </p:cNvPr>
          <p:cNvCxnSpPr/>
          <p:nvPr userDrawn="1"/>
        </p:nvCxnSpPr>
        <p:spPr>
          <a:xfrm>
            <a:off x="2006600" y="3048000"/>
            <a:ext cx="8178800" cy="0"/>
          </a:xfrm>
          <a:prstGeom prst="line">
            <a:avLst/>
          </a:prstGeom>
          <a:ln w="3810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305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BA57C4-7E93-7040-8A57-4BA7102B5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652" y="2164079"/>
            <a:ext cx="4008846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8E4C7A-699F-8B48-881A-B5DA4F772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96542" y="2164079"/>
            <a:ext cx="6357257" cy="4012883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r>
              <a:rPr lang="es-ES" dirty="0"/>
              <a:t>Editar los estilos de texto del patrón
Segundo nivel
Tercer nivel
Cuarto nivel
Quinto nivel</a:t>
            </a:r>
            <a:endParaRPr lang="es-MX" dirty="0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43D9A1-AF1A-5C49-9963-CA564481E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62B8DF0E-90BF-EC4E-8934-156187A1162F}" type="datetimeFigureOut">
              <a:rPr lang="es-MX" smtClean="0"/>
              <a:pPr/>
              <a:t>27/10/2021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9B1503-FEA8-AE42-A3F9-8B406AE3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91CCD4-9468-2640-A697-0BC433441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0" i="0">
                <a:latin typeface="Montserrat" pitchFamily="2" charset="77"/>
              </a:defRPr>
            </a:lvl1pPr>
          </a:lstStyle>
          <a:p>
            <a:fld id="{C119739B-ACC7-1A4E-906B-A9546BA1AB75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29FCE891-2873-1849-A37C-A2CF6D30A712}"/>
              </a:ext>
            </a:extLst>
          </p:cNvPr>
          <p:cNvSpPr txBox="1">
            <a:spLocks/>
          </p:cNvSpPr>
          <p:nvPr userDrawn="1"/>
        </p:nvSpPr>
        <p:spPr>
          <a:xfrm>
            <a:off x="838200" y="16697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rgbClr val="A42145"/>
                </a:solidFill>
                <a:latin typeface="Montserrat SemiBold" panose="00000700000000000000" pitchFamily="2" charset="0"/>
                <a:ea typeface="+mj-ea"/>
                <a:cs typeface="+mj-cs"/>
              </a:defRPr>
            </a:lvl1pPr>
          </a:lstStyle>
          <a:p>
            <a:endParaRPr lang="es-MX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70114" y="366713"/>
            <a:ext cx="4008846" cy="13033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656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02F6A71-34EE-B34B-AFA7-18487432D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A14938F-592E-C442-8304-19C2B2DC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7B6C953-D0A6-0944-AF6E-40BEA205D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24DA103-E0A4-614B-B8A5-B5EC39AB2F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32639" y="2856183"/>
            <a:ext cx="10126721" cy="5619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1">
            <a:extLst>
              <a:ext uri="{FF2B5EF4-FFF2-40B4-BE49-F238E27FC236}">
                <a16:creationId xmlns:a16="http://schemas.microsoft.com/office/drawing/2014/main" id="{0372707F-ED60-CD4B-B079-83E5321898B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2137" y="3876851"/>
            <a:ext cx="7119240" cy="65881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Montserrat Medium" panose="00000600000000000000" pitchFamily="2" charset="0"/>
              </a:defRPr>
            </a:lvl2pPr>
            <a:lvl3pPr>
              <a:defRPr sz="2400">
                <a:solidFill>
                  <a:schemeClr val="bg1"/>
                </a:solidFill>
                <a:latin typeface="Montserrat Medium" panose="00000600000000000000" pitchFamily="2" charset="0"/>
              </a:defRPr>
            </a:lvl3pPr>
            <a:lvl4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4pPr>
            <a:lvl5pPr>
              <a:defRPr sz="2000">
                <a:solidFill>
                  <a:schemeClr val="bg1"/>
                </a:solidFill>
                <a:latin typeface="Montserrat Medium" panose="00000600000000000000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5446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6CB96C-1C06-3B44-8615-D726F4477E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8DF0E-90BF-EC4E-8934-156187A1162F}" type="datetimeFigureOut">
              <a:rPr lang="es-MX" smtClean="0"/>
              <a:t>27/10/2021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D1A4B-ADA7-7043-82FA-F7032EB177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802CF53-648D-B74F-A473-B4CC8BB23A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8472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E3D816-0452-AE43-995F-82FF19009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220" y="595891"/>
            <a:ext cx="11465560" cy="1325563"/>
          </a:xfrm>
        </p:spPr>
        <p:txBody>
          <a:bodyPr/>
          <a:lstStyle/>
          <a:p>
            <a:r>
              <a:rPr lang="es-MX" sz="3600" dirty="0"/>
              <a:t> PLAN EMERGENTE DE CAPACITACION  PARA MEJORA DE PROCESOS ASISTENCIALES</a:t>
            </a:r>
            <a:br>
              <a:rPr lang="es-MX" sz="3600" dirty="0"/>
            </a:br>
            <a:r>
              <a:rPr lang="es-MX" sz="3600" dirty="0"/>
              <a:t> </a:t>
            </a:r>
            <a:r>
              <a:rPr lang="es-MX" sz="2400" dirty="0"/>
              <a:t>RETO DE 120 DÍAS   </a:t>
            </a:r>
            <a:br>
              <a:rPr lang="es-MX" sz="2400" dirty="0"/>
            </a:br>
            <a:br>
              <a:rPr lang="es-MX" sz="2400" dirty="0"/>
            </a:br>
            <a:r>
              <a:rPr lang="es-MX" sz="3600" dirty="0"/>
              <a:t>HGZ89 “Chapultepec”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AFBE54E-50F5-5D42-993F-3FC0B29C48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ES" sz="3600" dirty="0"/>
              <a:t>Manejo adecuado de alimentos, sucedáneos de leche materna y dietas enterales</a:t>
            </a:r>
            <a:endParaRPr lang="es-MX" sz="3600" dirty="0"/>
          </a:p>
          <a:p>
            <a:endParaRPr lang="es-MX" sz="3600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FE0F850-2B40-C744-98D5-C22A2ADC8B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39" y="3907079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470" y="4452028"/>
            <a:ext cx="1297059" cy="15216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D1D7C493-A78C-4BDC-A434-03312592B71B}"/>
              </a:ext>
            </a:extLst>
          </p:cNvPr>
          <p:cNvSpPr txBox="1">
            <a:spLocks/>
          </p:cNvSpPr>
          <p:nvPr/>
        </p:nvSpPr>
        <p:spPr>
          <a:xfrm>
            <a:off x="181084" y="5408341"/>
            <a:ext cx="4357462" cy="485107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Montserrat SemiBold" panose="00000700000000000000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3600" dirty="0"/>
              <a:t>Jefatura de Nutrición y Dietética</a:t>
            </a:r>
            <a:endParaRPr lang="es-MX" sz="3600" dirty="0"/>
          </a:p>
        </p:txBody>
      </p:sp>
    </p:spTree>
    <p:extLst>
      <p:ext uri="{BB962C8B-B14F-4D97-AF65-F5344CB8AC3E}">
        <p14:creationId xmlns:p14="http://schemas.microsoft.com/office/powerpoint/2010/main" val="68422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69651" y="2164079"/>
            <a:ext cx="10737619" cy="4012883"/>
          </a:xfrm>
        </p:spPr>
        <p:txBody>
          <a:bodyPr/>
          <a:lstStyle/>
          <a:p>
            <a:pPr algn="just"/>
            <a:r>
              <a:rPr lang="es-MX" sz="2000" b="1" dirty="0"/>
              <a:t>e) </a:t>
            </a:r>
            <a:r>
              <a:rPr lang="es-MX" sz="2000" dirty="0"/>
              <a:t>Se debe delimitar mediante señalética las áreas de:</a:t>
            </a:r>
          </a:p>
          <a:p>
            <a:pPr algn="just"/>
            <a:r>
              <a:rPr lang="es-MX" sz="2000" dirty="0"/>
              <a:t>- Preparación previa</a:t>
            </a:r>
          </a:p>
          <a:p>
            <a:pPr algn="just"/>
            <a:r>
              <a:rPr lang="es-MX" sz="2000" dirty="0"/>
              <a:t>- Cocción y aderezo final</a:t>
            </a:r>
          </a:p>
          <a:p>
            <a:pPr algn="just"/>
            <a:r>
              <a:rPr lang="es-MX" sz="2000" dirty="0"/>
              <a:t>- Ensamble de dietas</a:t>
            </a:r>
          </a:p>
          <a:p>
            <a:pPr algn="just"/>
            <a:r>
              <a:rPr lang="es-MX" sz="2000" dirty="0"/>
              <a:t>- Barra de servicio de comedor</a:t>
            </a:r>
          </a:p>
          <a:p>
            <a:pPr algn="just"/>
            <a:r>
              <a:rPr lang="es-MX" sz="2000" dirty="0"/>
              <a:t>- Comedor de personal</a:t>
            </a:r>
          </a:p>
          <a:p>
            <a:pPr algn="just"/>
            <a:r>
              <a:rPr lang="es-MX" sz="2000" dirty="0"/>
              <a:t>- Áreas de lavado</a:t>
            </a:r>
          </a:p>
          <a:p>
            <a:pPr algn="just"/>
            <a:r>
              <a:rPr lang="es-MX" sz="2000" dirty="0"/>
              <a:t>- Área de Sucedáneas de Leche Materna y Dietas Enterales</a:t>
            </a:r>
          </a:p>
          <a:p>
            <a:pPr algn="just"/>
            <a:r>
              <a:rPr lang="es-MX" sz="2000" dirty="0"/>
              <a:t>- Almacén de Víveres</a:t>
            </a:r>
          </a:p>
        </p:txBody>
      </p:sp>
      <p:sp>
        <p:nvSpPr>
          <p:cNvPr id="6" name="Rectangle 2"/>
          <p:cNvSpPr/>
          <p:nvPr/>
        </p:nvSpPr>
        <p:spPr>
          <a:xfrm>
            <a:off x="356205" y="1433071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2660-003-067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402310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Procedimiento para recepción, procesamiento y suministro de alimentos a pacientes hospitalizados y personal trabajador.</a:t>
            </a:r>
            <a:endParaRPr lang="es-MX" sz="24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502958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69651" y="2164079"/>
            <a:ext cx="10737619" cy="4012883"/>
          </a:xfrm>
        </p:spPr>
        <p:txBody>
          <a:bodyPr/>
          <a:lstStyle/>
          <a:p>
            <a:pPr algn="just"/>
            <a:r>
              <a:rPr lang="es-MX" sz="2400" b="1" dirty="0"/>
              <a:t>Limpieza rutinaria </a:t>
            </a:r>
            <a:r>
              <a:rPr lang="es-MX" sz="2400" dirty="0"/>
              <a:t>corresponde a la rutina de:</a:t>
            </a:r>
          </a:p>
          <a:p>
            <a:pPr algn="just"/>
            <a:r>
              <a:rPr lang="es-MX" sz="2400" dirty="0"/>
              <a:t>• Lavado de paredes, muros intermedios y cristales con solución jabonosa, enjuagar y</a:t>
            </a:r>
          </a:p>
          <a:p>
            <a:pPr algn="just"/>
            <a:r>
              <a:rPr lang="es-MX" sz="2400" dirty="0"/>
              <a:t>secar con lienzo limpio.</a:t>
            </a:r>
          </a:p>
          <a:p>
            <a:pPr algn="just"/>
            <a:r>
              <a:rPr lang="es-MX" sz="2400" dirty="0"/>
              <a:t>• Barrer pisos (cruceta y jerga limpia y húmeda).</a:t>
            </a:r>
          </a:p>
          <a:p>
            <a:pPr algn="just"/>
            <a:r>
              <a:rPr lang="es-MX" sz="2400" dirty="0"/>
              <a:t>• Lavar con solución jabonosa pisos, secar con jerga limpia.</a:t>
            </a:r>
          </a:p>
          <a:p>
            <a:pPr algn="just"/>
            <a:r>
              <a:rPr lang="es-MX" sz="2400" dirty="0"/>
              <a:t>• Lavar mobiliario, utensilios y equipo.</a:t>
            </a:r>
          </a:p>
          <a:p>
            <a:pPr algn="just"/>
            <a:r>
              <a:rPr lang="es-MX" sz="2400" dirty="0"/>
              <a:t>• Barrer canales, lavar rejillas y coladeras.</a:t>
            </a:r>
          </a:p>
          <a:p>
            <a:pPr algn="just"/>
            <a:endParaRPr lang="es-MX" sz="2400" dirty="0"/>
          </a:p>
        </p:txBody>
      </p:sp>
      <p:sp>
        <p:nvSpPr>
          <p:cNvPr id="6" name="Rectangle 2"/>
          <p:cNvSpPr/>
          <p:nvPr/>
        </p:nvSpPr>
        <p:spPr>
          <a:xfrm>
            <a:off x="490675" y="1338943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2660-003-067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402310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Procedimiento para recepción, procesamiento y suministro de alimentos a pacientes hospitalizados y personal trabajador.</a:t>
            </a:r>
            <a:endParaRPr lang="es-MX" sz="24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40959684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69651" y="1855695"/>
            <a:ext cx="11114137" cy="4912938"/>
          </a:xfrm>
        </p:spPr>
        <p:txBody>
          <a:bodyPr/>
          <a:lstStyle/>
          <a:p>
            <a:pPr algn="just"/>
            <a:r>
              <a:rPr lang="es-MX" sz="2000" b="1" dirty="0"/>
              <a:t>Limpieza profunda o exhaustiva </a:t>
            </a:r>
            <a:r>
              <a:rPr lang="es-MX" sz="2000" dirty="0"/>
              <a:t>contempla:</a:t>
            </a:r>
          </a:p>
          <a:p>
            <a:pPr algn="just"/>
            <a:r>
              <a:rPr lang="es-MX" sz="2000" dirty="0"/>
              <a:t>• Lavado de cristales y cancelería con solución jabonosa.</a:t>
            </a:r>
          </a:p>
          <a:p>
            <a:pPr algn="just"/>
            <a:r>
              <a:rPr lang="es-MX" sz="2000" dirty="0"/>
              <a:t>• Lavado de paredes y muros medios con solución jabonosa, utilizando cepillo o fibra.</a:t>
            </a:r>
          </a:p>
          <a:p>
            <a:pPr algn="just"/>
            <a:r>
              <a:rPr lang="es-MX" sz="2000" dirty="0"/>
              <a:t>• Lavado de equipo en sus interiores y exteriores, desarmando las partes y utilizando</a:t>
            </a:r>
          </a:p>
          <a:p>
            <a:pPr algn="just"/>
            <a:r>
              <a:rPr lang="es-MX" sz="2000" dirty="0"/>
              <a:t>materiales de limpieza adecuada (fibra metálica, desengrasante, quita sarro y</a:t>
            </a:r>
          </a:p>
          <a:p>
            <a:pPr algn="just"/>
            <a:r>
              <a:rPr lang="es-MX" sz="2000" dirty="0"/>
              <a:t>detergente).</a:t>
            </a:r>
          </a:p>
          <a:p>
            <a:pPr algn="just"/>
            <a:r>
              <a:rPr lang="es-MX" sz="2000" dirty="0"/>
              <a:t>• Lavado de piso con cepillo y/o escoba, agua, jabón o uso de máquina para lavar</a:t>
            </a:r>
          </a:p>
          <a:p>
            <a:pPr algn="just"/>
            <a:r>
              <a:rPr lang="es-MX" sz="2000" dirty="0"/>
              <a:t>pisos.</a:t>
            </a:r>
          </a:p>
          <a:p>
            <a:pPr algn="just"/>
            <a:r>
              <a:rPr lang="es-MX" sz="2000" dirty="0"/>
              <a:t>• Lavado de mobiliario con agua, jabón y almohadilla abrasiva y secar con lienzo</a:t>
            </a:r>
          </a:p>
        </p:txBody>
      </p:sp>
      <p:sp>
        <p:nvSpPr>
          <p:cNvPr id="6" name="Rectangle 2"/>
          <p:cNvSpPr/>
          <p:nvPr/>
        </p:nvSpPr>
        <p:spPr>
          <a:xfrm>
            <a:off x="611699" y="1388266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2660-003-067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402310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Procedimiento para recepción, procesamiento y suministro de alimentos a pacientes hospitalizados y personal trabajador.</a:t>
            </a:r>
            <a:endParaRPr lang="es-MX" sz="24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1125499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69651" y="1855695"/>
            <a:ext cx="11114137" cy="4912938"/>
          </a:xfrm>
        </p:spPr>
        <p:txBody>
          <a:bodyPr/>
          <a:lstStyle/>
          <a:p>
            <a:pPr algn="just"/>
            <a:r>
              <a:rPr lang="es-MX" sz="2000" dirty="0"/>
              <a:t>La higiene alimentaria es un conjunto de medidas necesarias para asegurar la inocuidad de los alimentos, durante los procesos de recepción en el almacén de víveres, preparación previa, cocción, aderezo final y distribución de alimentos a pacientes y personal, evitando riesgos de infecciones asociadas a la atención a la salud por consumir alimentos contaminados.</a:t>
            </a:r>
          </a:p>
          <a:p>
            <a:endParaRPr lang="es-MX" sz="2000" dirty="0"/>
          </a:p>
          <a:p>
            <a:pPr algn="just"/>
            <a:r>
              <a:rPr lang="es-MX" sz="2000" dirty="0"/>
              <a:t>Los alimentos deben higienizarse y desinfectarse antes de ser procesados, utilizando diluciones desinfectantes y técnicas de higienización adecuadas.</a:t>
            </a:r>
          </a:p>
          <a:p>
            <a:pPr algn="just"/>
            <a:endParaRPr lang="es-MX" sz="2000" dirty="0"/>
          </a:p>
        </p:txBody>
      </p:sp>
      <p:sp>
        <p:nvSpPr>
          <p:cNvPr id="6" name="Rectangle 2"/>
          <p:cNvSpPr/>
          <p:nvPr/>
        </p:nvSpPr>
        <p:spPr>
          <a:xfrm>
            <a:off x="369651" y="1231366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2660-003-067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741091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Lineamiento para desinfección de alimentos.</a:t>
            </a:r>
            <a:endParaRPr lang="es-MX" sz="24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82" y="4678737"/>
            <a:ext cx="9345245" cy="1781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51175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EB2D943A-B99B-A940-9C9B-4981D70C82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8396" y="2885880"/>
            <a:ext cx="10126721" cy="561931"/>
          </a:xfrm>
        </p:spPr>
        <p:txBody>
          <a:bodyPr>
            <a:normAutofit fontScale="92500" lnSpcReduction="10000"/>
          </a:bodyPr>
          <a:lstStyle/>
          <a:p>
            <a:r>
              <a:rPr lang="es-MX" dirty="0"/>
              <a:t>¡GRACIAS!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2650F48-93C2-1F4A-913E-D11FF03997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52439" y="3839844"/>
            <a:ext cx="2546524" cy="2857286"/>
          </a:xfrm>
          <a:prstGeom prst="rect">
            <a:avLst/>
          </a:prstGeom>
        </p:spPr>
      </p:pic>
      <p:pic>
        <p:nvPicPr>
          <p:cNvPr id="7" name="Google Shape;35;p8" descr="LOGO IMSS VERDE-02.png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47470" y="4225100"/>
            <a:ext cx="1297059" cy="1521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223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Definiciones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0999" y="2228671"/>
            <a:ext cx="11057367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500" b="1" dirty="0">
                <a:latin typeface="Montserrat" panose="00000500000000000000" pitchFamily="2" charset="0"/>
              </a:rPr>
              <a:t>ASLMDE: </a:t>
            </a:r>
            <a:r>
              <a:rPr lang="es-MX" sz="2500" dirty="0">
                <a:latin typeface="Montserrat" panose="00000500000000000000" pitchFamily="2" charset="0"/>
              </a:rPr>
              <a:t>Área de sucedáneos de lecha materna y dietas enterales.</a:t>
            </a:r>
          </a:p>
          <a:p>
            <a:pPr algn="just"/>
            <a:endParaRPr lang="es-MX" sz="25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endParaRPr lang="es-MX" sz="25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pPr algn="just"/>
            <a:r>
              <a:rPr lang="es-MX" sz="2500" b="1" dirty="0">
                <a:latin typeface="Montserrat" panose="00000500000000000000" pitchFamily="2" charset="0"/>
              </a:rPr>
              <a:t>Área blanca: </a:t>
            </a:r>
            <a:r>
              <a:rPr lang="es-MX" sz="2500" dirty="0">
                <a:latin typeface="Montserrat" panose="00000500000000000000" pitchFamily="2" charset="0"/>
              </a:rPr>
              <a:t>Espacio físico del ASLMDE del Departamento de Nutrición y Dietética, libre de corrientes de aire y con asepsia , en donde se preparan sucedáneos de leche materna y dietas enterales para pacientes pediátricos y pacientes que no pueden ingerir</a:t>
            </a:r>
          </a:p>
          <a:p>
            <a:pPr algn="just"/>
            <a:r>
              <a:rPr lang="es-MX" sz="2500" dirty="0">
                <a:latin typeface="Montserrat" panose="00000500000000000000" pitchFamily="2" charset="0"/>
              </a:rPr>
              <a:t>alimentos por vía oral.</a:t>
            </a:r>
            <a:endParaRPr lang="es-MX" sz="2500" dirty="0">
              <a:solidFill>
                <a:srgbClr val="000000"/>
              </a:solidFill>
              <a:latin typeface="Montserrat" panose="00000500000000000000" pitchFamily="2" charset="0"/>
            </a:endParaRPr>
          </a:p>
          <a:p>
            <a:endParaRPr lang="es-MX" sz="28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133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Definiciones</a:t>
            </a:r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80999" y="2228671"/>
            <a:ext cx="1105736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b="1" dirty="0">
                <a:latin typeface="Montserrat" panose="00000500000000000000" pitchFamily="2" charset="0"/>
              </a:rPr>
              <a:t>Sucedáneo: </a:t>
            </a:r>
            <a:r>
              <a:rPr lang="es-MX" sz="2800" dirty="0">
                <a:latin typeface="Montserrat" panose="00000500000000000000" pitchFamily="2" charset="0"/>
              </a:rPr>
              <a:t>Se refiere a una sustancia: Que, por tener propiedades parecidas a las de fórmulas lácteas, puede reemplazarla.</a:t>
            </a:r>
          </a:p>
          <a:p>
            <a:endParaRPr lang="es-MX" sz="2800" dirty="0">
              <a:solidFill>
                <a:srgbClr val="00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8066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Procedimiento para la preparación de sucedáneos de leche materna y dietas enterales.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15" name="Rectangle 2"/>
          <p:cNvSpPr/>
          <p:nvPr/>
        </p:nvSpPr>
        <p:spPr>
          <a:xfrm>
            <a:off x="479695" y="1433071"/>
            <a:ext cx="23102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2660-003-018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80999" y="2712763"/>
            <a:ext cx="110573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800" dirty="0">
                <a:latin typeface="Montserrat" panose="00000500000000000000" pitchFamily="2" charset="0"/>
              </a:rPr>
              <a:t>El personal del Departamento de Nutrición y Dietética que labora en el Área elaboración y preparación de sucedáneos de leche materna y dietas enterales portará desde el inicio y durante toda la jornada de trabajo el uniforme reglamentario.</a:t>
            </a:r>
          </a:p>
        </p:txBody>
      </p:sp>
    </p:spTree>
    <p:extLst>
      <p:ext uri="{BB962C8B-B14F-4D97-AF65-F5344CB8AC3E}">
        <p14:creationId xmlns:p14="http://schemas.microsoft.com/office/powerpoint/2010/main" val="3211289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550227"/>
            <a:ext cx="11424920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MX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83" y="1203099"/>
            <a:ext cx="10635106" cy="537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0385" y="4822264"/>
            <a:ext cx="1295961" cy="1295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118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95" y="2491348"/>
            <a:ext cx="10666706" cy="163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3671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504E6BBF-D92F-BF4D-82FA-21DF44F0DD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9926" y="371650"/>
            <a:ext cx="736880" cy="858344"/>
          </a:xfrm>
          <a:prstGeom prst="rect">
            <a:avLst/>
          </a:prstGeom>
        </p:spPr>
      </p:pic>
      <p:pic>
        <p:nvPicPr>
          <p:cNvPr id="11" name="Google Shape;138;p2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93094" y="487659"/>
            <a:ext cx="497507" cy="62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36" y="1395692"/>
            <a:ext cx="10020865" cy="4830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1301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639" y="1552574"/>
            <a:ext cx="9625561" cy="5063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430307"/>
            <a:ext cx="9811871" cy="79968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Lineamientos para la preparación y utilización de diluciones antisépticas.</a:t>
            </a:r>
            <a:endParaRPr lang="es-MX" sz="28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356851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sz="half" idx="1"/>
          </p:nvPr>
        </p:nvSpPr>
        <p:spPr>
          <a:xfrm>
            <a:off x="369651" y="2164079"/>
            <a:ext cx="10737619" cy="4012883"/>
          </a:xfrm>
        </p:spPr>
        <p:txBody>
          <a:bodyPr/>
          <a:lstStyle/>
          <a:p>
            <a:pPr algn="just"/>
            <a:r>
              <a:rPr lang="es-MX" sz="2000" dirty="0"/>
              <a:t>En el Departamento de Nutrición y Dietética se deben aplicar estándares adecuados de</a:t>
            </a:r>
          </a:p>
          <a:p>
            <a:pPr algn="just"/>
            <a:r>
              <a:rPr lang="es-MX" sz="2000" dirty="0"/>
              <a:t>orden como:</a:t>
            </a:r>
          </a:p>
          <a:p>
            <a:pPr algn="just"/>
            <a:r>
              <a:rPr lang="es-MX" sz="2000" b="1" dirty="0"/>
              <a:t>a) </a:t>
            </a:r>
            <a:r>
              <a:rPr lang="es-MX" sz="2000" dirty="0"/>
              <a:t>Diferenciar las áreas de almacenamiento de víveres con la de artículos de limpieza.</a:t>
            </a:r>
          </a:p>
          <a:p>
            <a:pPr algn="just"/>
            <a:r>
              <a:rPr lang="es-MX" sz="2000" b="1" dirty="0"/>
              <a:t>b) </a:t>
            </a:r>
            <a:r>
              <a:rPr lang="es-MX" sz="2000" dirty="0"/>
              <a:t>Contar con una correcta disposición de desechos orgánicos e inorgánicos.</a:t>
            </a:r>
          </a:p>
          <a:p>
            <a:pPr algn="just"/>
            <a:r>
              <a:rPr lang="es-MX" sz="2000" b="1" dirty="0"/>
              <a:t>c) </a:t>
            </a:r>
            <a:r>
              <a:rPr lang="es-MX" sz="2000" dirty="0"/>
              <a:t>Dar seguimiento puntual al mantenimiento preventivo y correctivo de instalaciones,</a:t>
            </a:r>
          </a:p>
          <a:p>
            <a:pPr algn="just"/>
            <a:r>
              <a:rPr lang="es-MX" sz="2000" dirty="0"/>
              <a:t>equipo y mobiliario de cocina y comedor.</a:t>
            </a:r>
          </a:p>
          <a:p>
            <a:pPr algn="just"/>
            <a:r>
              <a:rPr lang="es-MX" sz="2000" b="1" dirty="0"/>
              <a:t>d) </a:t>
            </a:r>
            <a:r>
              <a:rPr lang="es-MX" sz="2000" dirty="0"/>
              <a:t>Realizar la remoción oportuna de derrame de líquidos.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FF8B389-081E-A241-9DC9-5F64D5E73FB3}"/>
              </a:ext>
            </a:extLst>
          </p:cNvPr>
          <p:cNvSpPr txBox="1">
            <a:spLocks/>
          </p:cNvSpPr>
          <p:nvPr/>
        </p:nvSpPr>
        <p:spPr>
          <a:xfrm>
            <a:off x="381000" y="402310"/>
            <a:ext cx="9811871" cy="67976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400" dirty="0">
                <a:solidFill>
                  <a:srgbClr val="245C4F"/>
                </a:solidFill>
                <a:latin typeface="Montserrat SemiBold"/>
                <a:cs typeface="Montserrat SemiBold"/>
                <a:sym typeface="Montserrat"/>
              </a:rPr>
              <a:t>Procedimiento para recepción, procesamiento y suministro de alimentos a pacientes hospitalizados y personal trabajador.</a:t>
            </a:r>
            <a:endParaRPr lang="es-MX" sz="2400" dirty="0">
              <a:solidFill>
                <a:srgbClr val="245C4F"/>
              </a:solidFill>
              <a:latin typeface="Montserrat SemiBold"/>
              <a:cs typeface="Montserrat SemiBold"/>
            </a:endParaRPr>
          </a:p>
        </p:txBody>
      </p:sp>
      <p:sp>
        <p:nvSpPr>
          <p:cNvPr id="6" name="Rectangle 2"/>
          <p:cNvSpPr/>
          <p:nvPr/>
        </p:nvSpPr>
        <p:spPr>
          <a:xfrm>
            <a:off x="356205" y="1433071"/>
            <a:ext cx="2372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SzPts val="2200"/>
            </a:pPr>
            <a:r>
              <a:rPr lang="es-MX" sz="2400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2660-003-067</a:t>
            </a:r>
          </a:p>
        </p:txBody>
      </p:sp>
    </p:spTree>
    <p:extLst>
      <p:ext uri="{BB962C8B-B14F-4D97-AF65-F5344CB8AC3E}">
        <p14:creationId xmlns:p14="http://schemas.microsoft.com/office/powerpoint/2010/main" val="5238429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FD03E494956F4E9A1D342D76580B0A" ma:contentTypeVersion="1" ma:contentTypeDescription="Crear nuevo documento." ma:contentTypeScope="" ma:versionID="3d3e1c2ac676938f0249d38581db97c6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fa58ab6bdef439119b64b6b50b7cac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2C4E356-2B19-4DF5-A8FE-3582A7FAE1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D00B569-9A66-4994-8D78-2CBCC075661C}">
  <ds:schemaRefs>
    <ds:schemaRef ds:uri="http://purl.org/dc/dcmitype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sharepoint/v3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8C651B2-F31E-4D05-8D4F-556AAA6129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646</Words>
  <Application>Microsoft Office PowerPoint</Application>
  <PresentationFormat>Panorámica</PresentationFormat>
  <Paragraphs>67</Paragraphs>
  <Slides>14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0" baseType="lpstr">
      <vt:lpstr>Montserrat SemiBold</vt:lpstr>
      <vt:lpstr>Calibri</vt:lpstr>
      <vt:lpstr>Arial</vt:lpstr>
      <vt:lpstr>Montserrat Medium</vt:lpstr>
      <vt:lpstr>Montserrat</vt:lpstr>
      <vt:lpstr>Tema de Office</vt:lpstr>
      <vt:lpstr> PLAN EMERGENTE DE CAPACITACION  PARA MEJORA DE PROCESOS ASISTENCIALES  RETO DE 120 DÍAS     HGZ89 “Chapultepec”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Veronica Georgina Becerra Carranza</dc:creator>
  <cp:lastModifiedBy>Juan Manuel C</cp:lastModifiedBy>
  <cp:revision>80</cp:revision>
  <dcterms:created xsi:type="dcterms:W3CDTF">2018-12-04T03:27:02Z</dcterms:created>
  <dcterms:modified xsi:type="dcterms:W3CDTF">2021-10-27T18:37:56Z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0x01010046FD03E494956F4E9A1D342D76580B0A</vt:lpwstr>
  </property>
</Properties>
</file>